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63" r:id="rId3"/>
    <p:sldId id="279" r:id="rId4"/>
    <p:sldId id="264" r:id="rId5"/>
    <p:sldId id="275" r:id="rId6"/>
    <p:sldId id="272" r:id="rId7"/>
    <p:sldId id="273" r:id="rId8"/>
    <p:sldId id="274" r:id="rId9"/>
    <p:sldId id="285" r:id="rId10"/>
    <p:sldId id="284" r:id="rId11"/>
    <p:sldId id="266" r:id="rId12"/>
    <p:sldId id="276" r:id="rId13"/>
    <p:sldId id="256" r:id="rId14"/>
    <p:sldId id="257" r:id="rId15"/>
    <p:sldId id="259" r:id="rId16"/>
    <p:sldId id="258" r:id="rId17"/>
    <p:sldId id="260" r:id="rId18"/>
    <p:sldId id="290" r:id="rId19"/>
    <p:sldId id="280" r:id="rId20"/>
    <p:sldId id="287" r:id="rId21"/>
    <p:sldId id="281" r:id="rId22"/>
    <p:sldId id="282" r:id="rId23"/>
    <p:sldId id="286" r:id="rId24"/>
    <p:sldId id="288" r:id="rId25"/>
    <p:sldId id="289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8243-C3F7-477E-8CF8-21810BC74818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5C0D-3A82-4926-B2FA-057FC247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Just to engage the students teacher may ask questions, who are laughing? How many are laughing?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sentence is formed with two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Diagram of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04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Content belonging to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individually to engage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2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4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2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of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7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tree has two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3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parts shown of the fish.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8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parts of a sentence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Taking out the subject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to achieve from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5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Subject and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0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0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1355C-B408-4DB3-9113-2B1262F95BB5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tx1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1" y="609600"/>
            <a:ext cx="4495800" cy="4239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2956" y="4724400"/>
            <a:ext cx="4143829" cy="137606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ook Antiqua" pitchFamily="18" charset="0"/>
              </a:rPr>
              <a:t>Welcome</a:t>
            </a:r>
            <a:endParaRPr 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39993"/>
              </p:ext>
            </p:extLst>
          </p:nvPr>
        </p:nvGraphicFramePr>
        <p:xfrm>
          <a:off x="3619500" y="2057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500" y="2057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886200"/>
            <a:ext cx="800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Babies are laughing.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724400"/>
            <a:ext cx="8001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 Three babies are laughing.   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2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Three babies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8142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</a:t>
            </a:r>
            <a:r>
              <a:rPr lang="en-US" sz="3200" b="1" dirty="0" smtClean="0">
                <a:latin typeface="Book Antiqua" pitchFamily="18" charset="0"/>
              </a:rPr>
              <a:t>re laughing.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762000" y="2438400"/>
            <a:ext cx="2362200" cy="114300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Subject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638800" y="2438400"/>
            <a:ext cx="2362200" cy="114300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Predicate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9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276600" y="2514600"/>
            <a:ext cx="2362200" cy="22860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                                    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1894820"/>
            <a:ext cx="2895600" cy="50583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1886856"/>
            <a:ext cx="3048000" cy="53269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19200" y="1894820"/>
            <a:ext cx="6578600" cy="49335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228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Follow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1734 L 0.25833 0.445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138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8208E-6 L -0.29166 0.432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 animBg="1"/>
      <p:bldP spid="5" grpId="0" animBg="1"/>
      <p:bldP spid="10" grpId="0"/>
      <p:bldP spid="10" grpId="1"/>
      <p:bldP spid="9" grpId="0"/>
      <p:bldP spid="9" grpId="1"/>
      <p:bldP spid="6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5798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So we can see, there are two parts of a sentence.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401408"/>
            <a:ext cx="22860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989552"/>
            <a:ext cx="5000170" cy="1461366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4494460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Subject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8628" y="4505980"/>
            <a:ext cx="2743200" cy="523220"/>
          </a:xfrm>
          <a:prstGeom prst="rect">
            <a:avLst/>
          </a:prstGeom>
          <a:noFill/>
          <a:ln w="38100" cap="sq" cmpd="sng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Predicate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00200"/>
            <a:ext cx="27813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621088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245757" y="2362200"/>
            <a:ext cx="1783443" cy="1143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1. Soldiers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3276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2. Our soldiers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191000"/>
            <a:ext cx="2209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9200" y="4913865"/>
            <a:ext cx="3809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fight hard battles.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5867400" y="838200"/>
            <a:ext cx="3124200" cy="19050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Subjects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" y="2438400"/>
            <a:ext cx="8534400" cy="2438400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Subject may be a single word or more than a single word.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038761"/>
            <a:ext cx="5334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Book Antiqua" pitchFamily="18" charset="0"/>
              </a:rPr>
              <a:t>Soldiers</a:t>
            </a:r>
          </a:p>
          <a:p>
            <a:pPr marL="342900" indent="-342900">
              <a:buAutoNum type="arabicPeriod"/>
            </a:pPr>
            <a:r>
              <a:rPr lang="en-US" sz="4000" b="1" dirty="0" smtClean="0">
                <a:latin typeface="Book Antiqua" pitchFamily="18" charset="0"/>
              </a:rPr>
              <a:t>Our soldiers</a:t>
            </a:r>
          </a:p>
        </p:txBody>
      </p:sp>
    </p:spTree>
    <p:extLst>
      <p:ext uri="{BB962C8B-B14F-4D97-AF65-F5344CB8AC3E}">
        <p14:creationId xmlns:p14="http://schemas.microsoft.com/office/powerpoint/2010/main" val="3033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Soldiers fight.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726" b="10030"/>
          <a:stretch/>
        </p:blipFill>
        <p:spPr>
          <a:xfrm rot="20565115" flipH="1">
            <a:off x="514746" y="2604123"/>
            <a:ext cx="4097627" cy="2405062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840958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Who   fight?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724400" y="5562600"/>
            <a:ext cx="4038130" cy="1219200"/>
          </a:xfrm>
          <a:prstGeom prst="upArrowCallout">
            <a:avLst>
              <a:gd name="adj1" fmla="val 40802"/>
              <a:gd name="adj2" fmla="val 38545"/>
              <a:gd name="adj3" fmla="val 25000"/>
              <a:gd name="adj4" fmla="val 5143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So, they are subjects.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4154522"/>
            <a:ext cx="4038600" cy="1408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1. Soldiers</a:t>
            </a:r>
          </a:p>
          <a:p>
            <a:endParaRPr lang="en-US" sz="105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2. Our soldiers</a:t>
            </a:r>
          </a:p>
          <a:p>
            <a:endParaRPr lang="en-US" sz="1100" b="1" dirty="0" smtClean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257800" y="1447800"/>
            <a:ext cx="2667000" cy="1219200"/>
          </a:xfrm>
          <a:prstGeom prst="downArrowCallout">
            <a:avLst>
              <a:gd name="adj1" fmla="val 44048"/>
              <a:gd name="adj2" fmla="val 38757"/>
              <a:gd name="adj3" fmla="val 29042"/>
              <a:gd name="adj4" fmla="val 434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Follow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158425"/>
            <a:ext cx="4114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Our 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3563450"/>
            <a:ext cx="1219200" cy="50780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8109" y="57212"/>
            <a:ext cx="82953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 We can find out a subject by asking a question to verb with ‘who’ or ‘what’.  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2761129"/>
            <a:ext cx="1447800" cy="762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4" grpId="0" animBg="1"/>
      <p:bldP spid="3" grpId="0" animBg="1"/>
      <p:bldP spid="6" grpId="0" animBg="1"/>
      <p:bldP spid="10" grpId="0" animBg="1"/>
      <p:bldP spid="7" grpId="0" animBg="1"/>
      <p:bldP spid="13" grpId="0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52400" y="2555556"/>
            <a:ext cx="3886200" cy="12544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P</a:t>
            </a:r>
            <a:r>
              <a:rPr lang="en-US" sz="3600" b="1" dirty="0" smtClean="0">
                <a:latin typeface="Book Antiqua" pitchFamily="18" charset="0"/>
              </a:rPr>
              <a:t>redicates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056858" y="3657600"/>
            <a:ext cx="4874759" cy="2514600"/>
          </a:xfrm>
          <a:prstGeom prst="upArrowCallout">
            <a:avLst>
              <a:gd name="adj1" fmla="val 28570"/>
              <a:gd name="adj2" fmla="val 32140"/>
              <a:gd name="adj3" fmla="val 25000"/>
              <a:gd name="adj4" fmla="val 6069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Predicate also may be a single word or more than a single word.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859" y="3048000"/>
            <a:ext cx="48076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fight hard battle.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10342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810081"/>
            <a:ext cx="3657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Our soldiers fight.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117600"/>
            <a:ext cx="5029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What do soldiers do?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828800"/>
            <a:ext cx="5029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What do  our soldiers do?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33144" y="1113972"/>
            <a:ext cx="1600200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20228" y="1843314"/>
            <a:ext cx="2344056" cy="609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2229" y="2463225"/>
            <a:ext cx="136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056859" y="2514600"/>
            <a:ext cx="4782341" cy="1143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1" y="228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Follow again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6" grpId="0" animBg="1"/>
      <p:bldP spid="10" grpId="0" animBg="1"/>
      <p:bldP spid="11" grpId="0" animBg="1"/>
      <p:bldP spid="12" grpId="0" animBg="1"/>
      <p:bldP spid="2" grpId="0" animBg="1"/>
      <p:bldP spid="2" grpId="1" animBg="1"/>
      <p:bldP spid="13" grpId="0" animBg="1"/>
      <p:bldP spid="13" grpId="1" animBg="1"/>
      <p:bldP spid="3" grpId="0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962400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87" y="1371600"/>
            <a:ext cx="3544888" cy="229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Up Arrow Callout 5"/>
          <p:cNvSpPr/>
          <p:nvPr/>
        </p:nvSpPr>
        <p:spPr>
          <a:xfrm>
            <a:off x="152400" y="3701142"/>
            <a:ext cx="3962400" cy="2090058"/>
          </a:xfrm>
          <a:prstGeom prst="upArrowCallout">
            <a:avLst>
              <a:gd name="adj1" fmla="val 65000"/>
              <a:gd name="adj2" fmla="val 55476"/>
              <a:gd name="adj3" fmla="val 25000"/>
              <a:gd name="adj4" fmla="val 559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What do the subjects do?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29315" y="1905000"/>
            <a:ext cx="1066799" cy="1143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867400" y="3670300"/>
            <a:ext cx="1162844" cy="7493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4100286" y="5562600"/>
            <a:ext cx="4687887" cy="1066800"/>
          </a:xfrm>
          <a:prstGeom prst="upArrowCallout">
            <a:avLst>
              <a:gd name="adj1" fmla="val 57994"/>
              <a:gd name="adj2" fmla="val 51360"/>
              <a:gd name="adj3" fmla="val 30952"/>
              <a:gd name="adj4" fmla="val 483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So, they are predicates.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6502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spc="-100" dirty="0" smtClean="0">
                <a:latin typeface="Book Antiqua" pitchFamily="18" charset="0"/>
              </a:rPr>
              <a:t>We can find out a predicate asking question to subject about his activity (What does the subject do?)</a:t>
            </a:r>
            <a:endParaRPr lang="en-US" sz="2800" b="1" spc="-1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286" y="4463142"/>
            <a:ext cx="35448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ight.</a:t>
            </a:r>
          </a:p>
          <a:p>
            <a:r>
              <a:rPr lang="en-US" sz="3200" b="1" dirty="0">
                <a:latin typeface="Book Antiqua" pitchFamily="18" charset="0"/>
              </a:rPr>
              <a:t>f</a:t>
            </a:r>
            <a:r>
              <a:rPr lang="en-US" sz="3200" b="1" dirty="0" smtClean="0">
                <a:latin typeface="Book Antiqua" pitchFamily="18" charset="0"/>
              </a:rPr>
              <a:t>ight hard battle.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3400" y="457200"/>
            <a:ext cx="8153400" cy="2057400"/>
          </a:xfrm>
          <a:prstGeom prst="downArrowCallout">
            <a:avLst>
              <a:gd name="adj1" fmla="val 51808"/>
              <a:gd name="adj2" fmla="val 51808"/>
              <a:gd name="adj3" fmla="val 25000"/>
              <a:gd name="adj4" fmla="val 466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Always remember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19400"/>
            <a:ext cx="815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subject always contains a person or a thing or equivalent of a person or a thing.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86071"/>
            <a:ext cx="8153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predicate always contains a verb along with other words.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Let us practice some subjects &amp; predicates.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08995"/>
              </p:ext>
            </p:extLst>
          </p:nvPr>
        </p:nvGraphicFramePr>
        <p:xfrm>
          <a:off x="609600" y="838200"/>
          <a:ext cx="83820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/>
                <a:gridCol w="4191000"/>
              </a:tblGrid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fly.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fly in the sky.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Some birds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don’t fly in the sky.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Good boys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are always punctual.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The little child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sleeping.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To err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human.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Our</a:t>
                      </a:r>
                      <a:r>
                        <a:rPr lang="en-US" sz="2400" b="1" baseline="0" dirty="0" smtClean="0">
                          <a:latin typeface="Book Antiqua" pitchFamily="18" charset="0"/>
                        </a:rPr>
                        <a:t> class captain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a brilliant student.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is terrible.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You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have done well.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You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love your enemies.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54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Book Antiqua" pitchFamily="18" charset="0"/>
                        </a:rPr>
                        <a:t>God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may have mercy on us.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914" y="152400"/>
            <a:ext cx="8763001" cy="923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Book Antiqua" pitchFamily="18" charset="0"/>
              </a:rPr>
              <a:t>Introduction</a:t>
            </a:r>
            <a:endParaRPr lang="en-US" sz="5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14" y="1075730"/>
            <a:ext cx="4800601" cy="5629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rgbClr val="002060"/>
                </a:solidFill>
                <a:latin typeface="Book Antiqua" pitchFamily="18" charset="0"/>
              </a:rPr>
              <a:t>Teacher’s  Identity</a:t>
            </a:r>
            <a:endParaRPr lang="en-US" sz="2800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latin typeface="Book Antiqua" pitchFamily="18" charset="0"/>
              </a:rPr>
              <a:t>Md. </a:t>
            </a:r>
            <a:r>
              <a:rPr lang="en-US" sz="2800" b="1" dirty="0" err="1" smtClean="0">
                <a:latin typeface="Book Antiqua" pitchFamily="18" charset="0"/>
              </a:rPr>
              <a:t>Hasan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Hafizur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Rahman</a:t>
            </a:r>
            <a:endParaRPr lang="en-US" sz="2800" b="1" dirty="0" smtClean="0">
              <a:latin typeface="Book Antiqua" pitchFamily="18" charset="0"/>
            </a:endParaRPr>
          </a:p>
          <a:p>
            <a:r>
              <a:rPr lang="en-US" sz="2800" b="1" dirty="0" smtClean="0">
                <a:latin typeface="Book Antiqua" pitchFamily="18" charset="0"/>
              </a:rPr>
              <a:t>Lecturer &amp;</a:t>
            </a:r>
          </a:p>
          <a:p>
            <a:r>
              <a:rPr lang="en-US" sz="2800" b="1" dirty="0" smtClean="0">
                <a:latin typeface="Book Antiqua" pitchFamily="18" charset="0"/>
              </a:rPr>
              <a:t>Head of the Department (English), Campus-5</a:t>
            </a:r>
          </a:p>
          <a:p>
            <a:r>
              <a:rPr lang="en-US" sz="2800" b="1" dirty="0" smtClean="0">
                <a:latin typeface="Book Antiqua" pitchFamily="18" charset="0"/>
              </a:rPr>
              <a:t>Cambrian School &amp; College</a:t>
            </a:r>
          </a:p>
          <a:p>
            <a:r>
              <a:rPr lang="en-US" sz="2800" b="1" dirty="0" smtClean="0">
                <a:latin typeface="Book Antiqua" pitchFamily="18" charset="0"/>
              </a:rPr>
              <a:t>Dhaka.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7516" y="1079360"/>
            <a:ext cx="3962400" cy="5629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spc="-100" dirty="0" smtClean="0">
                <a:solidFill>
                  <a:srgbClr val="002060"/>
                </a:solidFill>
                <a:latin typeface="Book Antiqua" pitchFamily="18" charset="0"/>
              </a:rPr>
              <a:t>Lesson’s Identity</a:t>
            </a:r>
            <a:endParaRPr lang="en-US" sz="2800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latin typeface="Book Antiqua" pitchFamily="18" charset="0"/>
              </a:rPr>
              <a:t>Class-VIII</a:t>
            </a:r>
          </a:p>
          <a:p>
            <a:r>
              <a:rPr lang="en-US" sz="2800" b="1" dirty="0" smtClean="0">
                <a:latin typeface="Book Antiqua" pitchFamily="18" charset="0"/>
              </a:rPr>
              <a:t>English 2nd Paper</a:t>
            </a:r>
          </a:p>
          <a:p>
            <a:r>
              <a:rPr lang="en-US" sz="2800" b="1" dirty="0" smtClean="0">
                <a:latin typeface="Book Antiqua" pitchFamily="18" charset="0"/>
              </a:rPr>
              <a:t>Grammar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19300" y="1981200"/>
            <a:ext cx="5219700" cy="3048000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Oral Test (Individually)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056" y="228600"/>
            <a:ext cx="838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Fill up the box with subjects &amp; predicates.</a:t>
            </a:r>
            <a:endParaRPr lang="en-US" sz="3200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8183"/>
              </p:ext>
            </p:extLst>
          </p:nvPr>
        </p:nvGraphicFramePr>
        <p:xfrm>
          <a:off x="457200" y="990601"/>
          <a:ext cx="8382000" cy="56387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4876800"/>
              </a:tblGrid>
              <a:tr h="6633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84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2971800" cy="1542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1"/>
            <a:ext cx="3581400" cy="1676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04" y="4953001"/>
            <a:ext cx="292689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70299"/>
            <a:ext cx="1414008" cy="1468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8561"/>
            <a:ext cx="2627086" cy="151923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28206"/>
              </p:ext>
            </p:extLst>
          </p:nvPr>
        </p:nvGraphicFramePr>
        <p:xfrm>
          <a:off x="457200" y="228601"/>
          <a:ext cx="8382000" cy="6476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4876800"/>
              </a:tblGrid>
              <a:tr h="58881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Subject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Book Antiqua" pitchFamily="18" charset="0"/>
                        </a:rPr>
                        <a:t>Predicate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20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1957614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800"/>
            <a:ext cx="2438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457200" y="152400"/>
            <a:ext cx="8458200" cy="1295400"/>
          </a:xfrm>
          <a:prstGeom prst="ribbon">
            <a:avLst>
              <a:gd name="adj1" fmla="val 16667"/>
              <a:gd name="adj2" fmla="val 6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Evaluation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8458200" cy="495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00" dirty="0" smtClean="0">
                <a:latin typeface="Book Antiqua" pitchFamily="18" charset="0"/>
              </a:rPr>
              <a:t>Separate the subject &amp; predicate: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God is the Almighty.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He has created us.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 blind man cannot see anything.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Barking dogs seldom bite.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 thing of beauty is joy for ever.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No man can serve two masters perfectly.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Seven days make a week.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Let us go for a picnic.</a:t>
            </a:r>
          </a:p>
          <a:p>
            <a:pPr marL="342900" indent="-342900">
              <a:buAutoNum type="arabicPeriod"/>
            </a:pPr>
            <a:r>
              <a:rPr lang="en-US" sz="2800" b="1" spc="-180" dirty="0" smtClean="0">
                <a:latin typeface="Book Antiqua" pitchFamily="18" charset="0"/>
              </a:rPr>
              <a:t>Our heroic soldiers fought bravely against our enemies.</a:t>
            </a:r>
          </a:p>
          <a:p>
            <a:pPr marL="342900" indent="-342900"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All the members of our family went to the zoo.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28600" y="76200"/>
            <a:ext cx="8763000" cy="762000"/>
          </a:xfrm>
          <a:prstGeom prst="snip2SameRect">
            <a:avLst>
              <a:gd name="adj1" fmla="val 4285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Book Antiqua" pitchFamily="18" charset="0"/>
              </a:rPr>
              <a:t>Home Work</a:t>
            </a:r>
            <a:endParaRPr lang="en-US" sz="4800" b="1" dirty="0"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44160"/>
              </p:ext>
            </p:extLst>
          </p:nvPr>
        </p:nvGraphicFramePr>
        <p:xfrm>
          <a:off x="228601" y="1904996"/>
          <a:ext cx="8762998" cy="4815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366"/>
                <a:gridCol w="4019724"/>
                <a:gridCol w="562762"/>
                <a:gridCol w="3698146"/>
              </a:tblGrid>
              <a:tr h="43780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Book Antiqua" pitchFamily="18" charset="0"/>
                        </a:rPr>
                        <a:t>Sl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Book Antiqua" pitchFamily="18" charset="0"/>
                        </a:rPr>
                        <a:t>Sl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Industry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howls at night.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man of will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cannot stand.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c.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An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eagle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iii.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a bird of prey.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mad dog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iv.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may bite anybody.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The wolf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succeeds in life.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f.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house divided itself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the mother of good </a:t>
                      </a:r>
                      <a:r>
                        <a:rPr lang="en-US" sz="2000" b="1" spc="-100" baseline="0" dirty="0" smtClean="0">
                          <a:latin typeface="Book Antiqua" pitchFamily="18" charset="0"/>
                        </a:rPr>
                        <a:t>luck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g.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Birds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vii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is required for the post.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h.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Thirty of the tender aged boys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pc="-100" baseline="0" dirty="0" smtClean="0">
                          <a:latin typeface="Book Antiqua" pitchFamily="18" charset="0"/>
                        </a:rPr>
                        <a:t>viii</a:t>
                      </a:r>
                      <a:endParaRPr lang="en-US" sz="2000" b="1" spc="-100" baseline="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spoke in a clear voice.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 young man of character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ix.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smtClean="0">
                          <a:latin typeface="Book Antiqua" pitchFamily="18" charset="0"/>
                        </a:rPr>
                        <a:t>fly at </a:t>
                      </a:r>
                      <a:r>
                        <a:rPr lang="en-US" sz="2000" b="1" dirty="0" smtClean="0">
                          <a:latin typeface="Book Antiqua" pitchFamily="18" charset="0"/>
                        </a:rPr>
                        <a:t>large in the sky.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378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j.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The leader of the party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x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Book Antiqua" pitchFamily="18" charset="0"/>
                        </a:rPr>
                        <a:t>are playing in the field.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914400"/>
            <a:ext cx="8763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Match the number in column B with the letters in column A and write complete sentences (Text Book Page No-03).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95600"/>
            <a:ext cx="5181600" cy="2034123"/>
          </a:xfrm>
          <a:prstGeom prst="teardrop">
            <a:avLst>
              <a:gd name="adj" fmla="val 1362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May Allah bless you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981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all</a:t>
            </a:r>
            <a:r>
              <a:rPr lang="en-US" sz="4400" b="1" dirty="0" smtClean="0">
                <a:latin typeface="Book Antiqua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84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4412"/>
            <a:ext cx="7924800" cy="2438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77612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A2i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and the panel of honorable editors ( Md. Jahangir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Assistant Professor (English) TTC,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and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khaled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Assistant Professor (English) TTC,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Dhaka,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to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enrich the contents.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814286" y="821508"/>
            <a:ext cx="5486400" cy="301752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2" t="51828" r="1852" b="553"/>
          <a:stretch/>
        </p:blipFill>
        <p:spPr>
          <a:xfrm>
            <a:off x="1694544" y="3831773"/>
            <a:ext cx="5486400" cy="2873827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81600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Lower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82150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Upper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3657600"/>
            <a:ext cx="3429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A complete tree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51445E-7 L 0.00156 -0.194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9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9283 L 0.00156 -7.51445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8844E-6 L 0.50416 0.415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07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457E-6 L -3.33333E-6 -0.138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5" r="47" b="10285"/>
          <a:stretch/>
        </p:blipFill>
        <p:spPr>
          <a:xfrm>
            <a:off x="3904342" y="685800"/>
            <a:ext cx="4630058" cy="541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4" b="10285"/>
          <a:stretch/>
        </p:blipFill>
        <p:spPr>
          <a:xfrm>
            <a:off x="555171" y="685800"/>
            <a:ext cx="3421743" cy="541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6096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 complete fish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-2208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Front part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5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Back part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83237E-6 L -0.00608 -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27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0751E-6 L -0.00503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 war of 1971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1428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b</a:t>
            </a:r>
            <a:r>
              <a:rPr lang="en-US" sz="3200" b="1" dirty="0" smtClean="0">
                <a:latin typeface="Book Antiqua" pitchFamily="18" charset="0"/>
              </a:rPr>
              <a:t>rought our freedom.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091543" y="2514600"/>
            <a:ext cx="2362200" cy="22860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2800" y="1892522"/>
            <a:ext cx="7772400" cy="49565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-0.00485 L 0.33334 0.412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08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486 L -0.35 0.4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0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10" grpId="0"/>
      <p:bldP spid="10" grpId="1"/>
      <p:bldP spid="9" grpId="0"/>
      <p:bldP spid="9" grpId="1"/>
      <p:bldP spid="6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15070"/>
            <a:ext cx="8305800" cy="2034123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What do you mean by the image and text?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77270"/>
            <a:ext cx="7848600" cy="70788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Sentence and its parts.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61010" y="990600"/>
            <a:ext cx="8130540" cy="12954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Our today’s lesson is-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838200" y="2438400"/>
            <a:ext cx="7391400" cy="4191000"/>
          </a:xfrm>
          <a:prstGeom prst="pentagon">
            <a:avLst/>
          </a:prstGeom>
          <a:ln w="101600" cmpd="dbl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Part of a sentence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Unit-1, Lesson-1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609600"/>
            <a:ext cx="8305800" cy="1555433"/>
          </a:xfrm>
          <a:prstGeom prst="bevel">
            <a:avLst>
              <a:gd name="adj" fmla="val 22858"/>
            </a:avLst>
          </a:prstGeom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Learning outcomes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317431"/>
            <a:ext cx="8305800" cy="385476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Book Antiqua" pitchFamily="18" charset="0"/>
              </a:rPr>
              <a:t>After studied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define sentence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Book Antiqua" pitchFamily="18" charset="0"/>
              </a:rPr>
              <a:t>k</a:t>
            </a:r>
            <a:r>
              <a:rPr lang="en-US" sz="3200" b="1" dirty="0" smtClean="0">
                <a:latin typeface="Book Antiqua" pitchFamily="18" charset="0"/>
              </a:rPr>
              <a:t>now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identify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to match subject and predicate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199"/>
            <a:ext cx="5410200" cy="5326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867400"/>
            <a:ext cx="5410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A baby laughs.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908</Words>
  <Application>Microsoft Office PowerPoint</Application>
  <PresentationFormat>On-screen Show (4:3)</PresentationFormat>
  <Paragraphs>224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113</cp:revision>
  <dcterms:created xsi:type="dcterms:W3CDTF">2014-10-10T11:34:41Z</dcterms:created>
  <dcterms:modified xsi:type="dcterms:W3CDTF">2015-06-24T04:07:27Z</dcterms:modified>
</cp:coreProperties>
</file>